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Dejanire Text Bold" panose="02000000000000000000" pitchFamily="2" charset="77"/>
      <p:regular r:id="rId44"/>
      <p:bold r:id="rId45"/>
      <p:italic r:id="rId46"/>
      <p:boldItalic r:id="rId47"/>
    </p:embeddedFont>
    <p:embeddedFont>
      <p:font typeface="Open Sans" panose="020B0606030504020204" pitchFamily="34" charset="0"/>
      <p:regular r:id="rId48"/>
      <p:bold r:id="rId49"/>
      <p:italic r:id="rId50"/>
      <p:boldItalic r:id="rId51"/>
    </p:embeddedFont>
    <p:embeddedFont>
      <p:font typeface="Open Sans Bold" pitchFamily="2" charset="0"/>
      <p:regular r:id="rId52"/>
      <p:bold r:id="rId53"/>
    </p:embeddedFont>
    <p:embeddedFont>
      <p:font typeface="Open Sans Italics" pitchFamily="2" charset="0"/>
      <p:regular r:id="rId54"/>
      <p: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2" autoAdjust="0"/>
    <p:restoredTop sz="94664" autoAdjust="0"/>
  </p:normalViewPr>
  <p:slideViewPr>
    <p:cSldViewPr>
      <p:cViewPr varScale="1">
        <p:scale>
          <a:sx n="53" d="100"/>
          <a:sy n="53" d="100"/>
        </p:scale>
        <p:origin x="216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customXml" Target="../customXml/item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peforwellness.ca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laims@boardinghomesclassaction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www.boardinghomesclassaction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oardinghomesclassaction.com/resource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claims@boardinghomesclassaction.com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5.svg"/><Relationship Id="rId2" Type="http://schemas.openxmlformats.org/officeDocument/2006/relationships/hyperlink" Target="https://claims.boardinghomesclassaction.com/s/category1claimfor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.png"/><Relationship Id="rId5" Type="http://schemas.openxmlformats.org/officeDocument/2006/relationships/hyperlink" Target="https://boardinghomesclassaction.com/category-1/" TargetMode="External"/><Relationship Id="rId10" Type="http://schemas.openxmlformats.org/officeDocument/2006/relationships/image" Target="../media/image17.svg"/><Relationship Id="rId4" Type="http://schemas.openxmlformats.org/officeDocument/2006/relationships/image" Target="../media/image13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4.png"/><Relationship Id="rId7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hyperlink" Target="https://boardinghomesclassaction.com/" TargetMode="External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5.png"/><Relationship Id="rId7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image" Target="../media/image3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5.png"/><Relationship Id="rId4" Type="http://schemas.openxmlformats.org/officeDocument/2006/relationships/image" Target="../media/image3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boardinghomesclassaction.com/claim-forms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mailto:claims@boardinghomesclassaction.com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251366"/>
            <a:ext cx="18288000" cy="6082610"/>
            <a:chOff x="0" y="0"/>
            <a:chExt cx="4110010" cy="13669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10010" cy="1366994"/>
            </a:xfrm>
            <a:custGeom>
              <a:avLst/>
              <a:gdLst/>
              <a:ahLst/>
              <a:cxnLst/>
              <a:rect l="l" t="t" r="r" b="b"/>
              <a:pathLst>
                <a:path w="4110010" h="1366994">
                  <a:moveTo>
                    <a:pt x="0" y="0"/>
                  </a:moveTo>
                  <a:lnTo>
                    <a:pt x="4110010" y="0"/>
                  </a:lnTo>
                  <a:lnTo>
                    <a:pt x="4110010" y="1366994"/>
                  </a:lnTo>
                  <a:lnTo>
                    <a:pt x="0" y="1366994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4110010" cy="1357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04891" y="2490048"/>
            <a:ext cx="17853405" cy="5605245"/>
          </a:xfrm>
          <a:custGeom>
            <a:avLst/>
            <a:gdLst/>
            <a:ahLst/>
            <a:cxnLst/>
            <a:rect l="l" t="t" r="r" b="b"/>
            <a:pathLst>
              <a:path w="17853405" h="5605245">
                <a:moveTo>
                  <a:pt x="0" y="0"/>
                </a:moveTo>
                <a:lnTo>
                  <a:pt x="17853404" y="0"/>
                </a:lnTo>
                <a:lnTo>
                  <a:pt x="17853404" y="5605245"/>
                </a:lnTo>
                <a:lnTo>
                  <a:pt x="0" y="5605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3679" b="-8405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375735" y="165492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037373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INDIAN BOARDING HOMES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75735" y="1010113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DF330F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Class Action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505426"/>
            <a:ext cx="7554388" cy="66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191625"/>
            <a:ext cx="7554388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DF330F"/>
                </a:solidFill>
                <a:latin typeface="Open Sans"/>
                <a:ea typeface="Open Sans"/>
                <a:cs typeface="Open Sans"/>
                <a:sym typeface="Open Sans"/>
              </a:rPr>
              <a:t>Claim Form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5861" y="0"/>
            <a:ext cx="9488552" cy="10287000"/>
            <a:chOff x="0" y="0"/>
            <a:chExt cx="6560442" cy="71124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60442" cy="7112494"/>
            </a:xfrm>
            <a:custGeom>
              <a:avLst/>
              <a:gdLst/>
              <a:ahLst/>
              <a:cxnLst/>
              <a:rect l="l" t="t" r="r" b="b"/>
              <a:pathLst>
                <a:path w="6560442" h="7112494">
                  <a:moveTo>
                    <a:pt x="0" y="0"/>
                  </a:moveTo>
                  <a:lnTo>
                    <a:pt x="6560442" y="0"/>
                  </a:lnTo>
                  <a:lnTo>
                    <a:pt x="6560442" y="7112494"/>
                  </a:lnTo>
                  <a:lnTo>
                    <a:pt x="0" y="7112494"/>
                  </a:lnTo>
                  <a:close/>
                </a:path>
              </a:pathLst>
            </a:custGeom>
            <a:blipFill>
              <a:blip r:embed="rId2"/>
              <a:stretch>
                <a:fillRect l="-19720" r="-19720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>
            <a:off x="1897071" y="4111961"/>
            <a:ext cx="225441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897071" y="1681971"/>
            <a:ext cx="7227822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ELIGIBILITY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97071" y="4568672"/>
            <a:ext cx="3613911" cy="337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Students who were placed in private homes between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September 1, 1951, and June 30, 1992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, to attend primary or secondary school.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97071" y="8355907"/>
            <a:ext cx="3613911" cy="46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i="1">
                <a:solidFill>
                  <a:srgbClr val="60606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(not post-secondary)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506329" y="4644872"/>
            <a:ext cx="2642580" cy="3985991"/>
            <a:chOff x="0" y="0"/>
            <a:chExt cx="3523440" cy="5314654"/>
          </a:xfrm>
        </p:grpSpPr>
        <p:sp>
          <p:nvSpPr>
            <p:cNvPr id="9" name="Freeform 9"/>
            <p:cNvSpPr/>
            <p:nvPr/>
          </p:nvSpPr>
          <p:spPr>
            <a:xfrm>
              <a:off x="12700" y="0"/>
              <a:ext cx="950790" cy="945375"/>
            </a:xfrm>
            <a:custGeom>
              <a:avLst/>
              <a:gdLst/>
              <a:ahLst/>
              <a:cxnLst/>
              <a:rect l="l" t="t" r="r" b="b"/>
              <a:pathLst>
                <a:path w="950790" h="945375">
                  <a:moveTo>
                    <a:pt x="0" y="0"/>
                  </a:moveTo>
                  <a:lnTo>
                    <a:pt x="950790" y="0"/>
                  </a:lnTo>
                  <a:lnTo>
                    <a:pt x="950790" y="945375"/>
                  </a:lnTo>
                  <a:lnTo>
                    <a:pt x="0" y="945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1403180"/>
              <a:ext cx="3523440" cy="3911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</a:pP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 be eligible the class member must have been alive on or after July 24, 2016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3827510" cy="8229600"/>
          </a:xfrm>
          <a:custGeom>
            <a:avLst/>
            <a:gdLst/>
            <a:ahLst/>
            <a:cxnLst/>
            <a:rect l="l" t="t" r="r" b="b"/>
            <a:pathLst>
              <a:path w="3827510" h="8229600">
                <a:moveTo>
                  <a:pt x="0" y="0"/>
                </a:moveTo>
                <a:lnTo>
                  <a:pt x="3827510" y="0"/>
                </a:lnTo>
                <a:lnTo>
                  <a:pt x="3827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473" r="-88473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0130" y="5167312"/>
            <a:ext cx="225441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450130" y="3369959"/>
            <a:ext cx="7766211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SUBMISSION DEADLINE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50130" y="6148503"/>
            <a:ext cx="7766211" cy="92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6067" b="1">
                <a:solidFill>
                  <a:srgbClr val="03737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February 22, 2027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3804773"/>
          </a:xfrm>
          <a:custGeom>
            <a:avLst/>
            <a:gdLst/>
            <a:ahLst/>
            <a:cxnLst/>
            <a:rect l="l" t="t" r="r" b="b"/>
            <a:pathLst>
              <a:path w="16230600" h="3804773">
                <a:moveTo>
                  <a:pt x="0" y="0"/>
                </a:moveTo>
                <a:lnTo>
                  <a:pt x="16230600" y="0"/>
                </a:lnTo>
                <a:lnTo>
                  <a:pt x="162306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834" b="-1158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31684" y="5586063"/>
            <a:ext cx="5803492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MENTAL HEALTH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78186" y="6567968"/>
            <a:ext cx="3964023" cy="48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Hope for Wellness</a:t>
            </a:r>
          </a:p>
        </p:txBody>
      </p:sp>
      <p:sp>
        <p:nvSpPr>
          <p:cNvPr id="5" name="AutoShape 5"/>
          <p:cNvSpPr/>
          <p:nvPr/>
        </p:nvSpPr>
        <p:spPr>
          <a:xfrm>
            <a:off x="9578186" y="5695600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9578186" y="7263306"/>
            <a:ext cx="5841478" cy="1472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Open 24 hours a day - 7 days a week 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1-855-242-3310 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www.hopeforwellness.ca</a:t>
            </a:r>
            <a:endParaRPr lang="en-US" sz="2600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http://www.hopeforwellness.ca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453527"/>
            <a:ext cx="16230600" cy="3804773"/>
          </a:xfrm>
          <a:custGeom>
            <a:avLst/>
            <a:gdLst/>
            <a:ahLst/>
            <a:cxnLst/>
            <a:rect l="l" t="t" r="r" b="b"/>
            <a:pathLst>
              <a:path w="16230600" h="3804773">
                <a:moveTo>
                  <a:pt x="0" y="0"/>
                </a:moveTo>
                <a:lnTo>
                  <a:pt x="16230600" y="0"/>
                </a:lnTo>
                <a:lnTo>
                  <a:pt x="162306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834" b="-1158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42975"/>
            <a:ext cx="5803492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75202" y="1924880"/>
            <a:ext cx="4775627" cy="48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Claims Administrator</a:t>
            </a:r>
          </a:p>
        </p:txBody>
      </p:sp>
      <p:sp>
        <p:nvSpPr>
          <p:cNvPr id="5" name="AutoShape 5"/>
          <p:cNvSpPr/>
          <p:nvPr/>
        </p:nvSpPr>
        <p:spPr>
          <a:xfrm>
            <a:off x="8875202" y="1052512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8875202" y="2620219"/>
            <a:ext cx="8384098" cy="19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Monday – Friday | 9 AM to 7 PM EST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1-888-499-1144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claims@boardinghomesclassaction.com</a:t>
            </a:r>
            <a:endParaRPr lang="en-US" sz="2600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mailto:claims@boardinghomesclassaction.com"/>
            </a:endParaRP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www.boardinghomesclassaction.com</a:t>
            </a:r>
            <a:endParaRPr lang="en-US" sz="2600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4" tooltip="http://www.boardinghomesclassaction.com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53400" y="1322099"/>
            <a:ext cx="9105900" cy="3804773"/>
          </a:xfrm>
          <a:custGeom>
            <a:avLst/>
            <a:gdLst/>
            <a:ahLst/>
            <a:cxnLst/>
            <a:rect l="l" t="t" r="r" b="b"/>
            <a:pathLst>
              <a:path w="9105900" h="3804773">
                <a:moveTo>
                  <a:pt x="0" y="0"/>
                </a:moveTo>
                <a:lnTo>
                  <a:pt x="9105900" y="0"/>
                </a:lnTo>
                <a:lnTo>
                  <a:pt x="91059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1883" b="-21983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153400" y="5240520"/>
            <a:ext cx="5691058" cy="3724381"/>
            <a:chOff x="0" y="0"/>
            <a:chExt cx="1498879" cy="9809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98879" cy="980907"/>
            </a:xfrm>
            <a:custGeom>
              <a:avLst/>
              <a:gdLst/>
              <a:ahLst/>
              <a:cxnLst/>
              <a:rect l="l" t="t" r="r" b="b"/>
              <a:pathLst>
                <a:path w="1498879" h="980907">
                  <a:moveTo>
                    <a:pt x="0" y="0"/>
                  </a:moveTo>
                  <a:lnTo>
                    <a:pt x="1498879" y="0"/>
                  </a:lnTo>
                  <a:lnTo>
                    <a:pt x="1498879" y="980907"/>
                  </a:lnTo>
                  <a:lnTo>
                    <a:pt x="0" y="980907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498879" cy="971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968542" y="5227894"/>
            <a:ext cx="3290758" cy="3737007"/>
          </a:xfrm>
          <a:custGeom>
            <a:avLst/>
            <a:gdLst/>
            <a:ahLst/>
            <a:cxnLst/>
            <a:rect l="l" t="t" r="r" b="b"/>
            <a:pathLst>
              <a:path w="3290758" h="3737007">
                <a:moveTo>
                  <a:pt x="0" y="0"/>
                </a:moveTo>
                <a:lnTo>
                  <a:pt x="3290758" y="0"/>
                </a:lnTo>
                <a:lnTo>
                  <a:pt x="3290758" y="3737007"/>
                </a:lnTo>
                <a:lnTo>
                  <a:pt x="0" y="3737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284" t="-53766" r="-90394" b="-1375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2933238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LEGAL SUPPORT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4226829"/>
            <a:ext cx="4753241" cy="125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You can contact a lawyer to help you with your claim forms.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5889963"/>
            <a:ext cx="4753241" cy="143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 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The Claims Administrator will 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pay the cost of the lawyer.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15113" y="5506213"/>
            <a:ext cx="4753241" cy="246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 YOUR LOCAL BAR ASSOCIATION</a:t>
            </a:r>
          </a:p>
          <a:p>
            <a:pPr algn="l">
              <a:lnSpc>
                <a:spcPts val="3899"/>
              </a:lnSpc>
            </a:pPr>
            <a:endParaRPr lang="en-US" sz="2599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899"/>
              </a:lnSpc>
            </a:pPr>
            <a:r>
              <a:rPr lang="en-US" sz="2599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www.boardinghomesclass</a:t>
            </a:r>
            <a:endParaRPr lang="en-US" sz="2599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https://boardinghomesclassaction.com/resource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ts val="3899"/>
              </a:lnSpc>
            </a:pPr>
            <a:r>
              <a:rPr lang="en-US" sz="2599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action.com/resources </a:t>
            </a:r>
            <a:endParaRPr lang="en-US" sz="2599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https://boardinghomesclassaction.com/resource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07557" y="7530395"/>
            <a:ext cx="4753241" cy="143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 dirty="0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 2</a:t>
            </a:r>
          </a:p>
          <a:p>
            <a:pPr algn="l">
              <a:lnSpc>
                <a:spcPts val="3899"/>
              </a:lnSpc>
            </a:pP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The Claims Administrator </a:t>
            </a:r>
            <a:r>
              <a:rPr lang="en-US" sz="2599" b="1" dirty="0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will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pay the cost of the lawyer.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86946" y="4595949"/>
            <a:ext cx="5646372" cy="3761895"/>
          </a:xfrm>
          <a:custGeom>
            <a:avLst/>
            <a:gdLst/>
            <a:ahLst/>
            <a:cxnLst/>
            <a:rect l="l" t="t" r="r" b="b"/>
            <a:pathLst>
              <a:path w="5646372" h="3761895">
                <a:moveTo>
                  <a:pt x="0" y="0"/>
                </a:moveTo>
                <a:lnTo>
                  <a:pt x="5646371" y="0"/>
                </a:lnTo>
                <a:lnTo>
                  <a:pt x="5646371" y="3761895"/>
                </a:lnTo>
                <a:lnTo>
                  <a:pt x="0" y="3761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69906" y="4595949"/>
            <a:ext cx="5642843" cy="3761895"/>
          </a:xfrm>
          <a:custGeom>
            <a:avLst/>
            <a:gdLst/>
            <a:ahLst/>
            <a:cxnLst/>
            <a:rect l="l" t="t" r="r" b="b"/>
            <a:pathLst>
              <a:path w="5642843" h="3761895">
                <a:moveTo>
                  <a:pt x="0" y="0"/>
                </a:moveTo>
                <a:lnTo>
                  <a:pt x="5642842" y="0"/>
                </a:lnTo>
                <a:lnTo>
                  <a:pt x="5642842" y="3761895"/>
                </a:lnTo>
                <a:lnTo>
                  <a:pt x="0" y="3761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54683" y="1843431"/>
            <a:ext cx="9476987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THERE ARE TWO CATEGORIES OF CLAIM FORMS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842362" y="9734678"/>
            <a:ext cx="4359886" cy="229449"/>
            <a:chOff x="0" y="0"/>
            <a:chExt cx="5813182" cy="305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77088" y="1862233"/>
            <a:ext cx="6485303" cy="7591087"/>
            <a:chOff x="0" y="0"/>
            <a:chExt cx="2114988" cy="2475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988" cy="2475606"/>
            </a:xfrm>
            <a:custGeom>
              <a:avLst/>
              <a:gdLst/>
              <a:ahLst/>
              <a:cxnLst/>
              <a:rect l="l" t="t" r="r" b="b"/>
              <a:pathLst>
                <a:path w="2114988" h="2475606">
                  <a:moveTo>
                    <a:pt x="0" y="0"/>
                  </a:moveTo>
                  <a:lnTo>
                    <a:pt x="2114988" y="0"/>
                  </a:lnTo>
                  <a:lnTo>
                    <a:pt x="2114988" y="2475606"/>
                  </a:lnTo>
                  <a:lnTo>
                    <a:pt x="0" y="2475606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8677088" y="1862233"/>
            <a:ext cx="6485303" cy="4323535"/>
          </a:xfrm>
          <a:custGeom>
            <a:avLst/>
            <a:gdLst/>
            <a:ahLst/>
            <a:cxnLst/>
            <a:rect l="l" t="t" r="r" b="b"/>
            <a:pathLst>
              <a:path w="6485303" h="4323535">
                <a:moveTo>
                  <a:pt x="0" y="0"/>
                </a:moveTo>
                <a:lnTo>
                  <a:pt x="6485303" y="0"/>
                </a:lnTo>
                <a:lnTo>
                  <a:pt x="6485303" y="4323535"/>
                </a:lnTo>
                <a:lnTo>
                  <a:pt x="0" y="43235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125609" y="1776508"/>
            <a:ext cx="5224188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81162" y="7599869"/>
            <a:ext cx="5579143" cy="77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For </a:t>
            </a:r>
            <a:r>
              <a:rPr lang="en-US" sz="2100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placement</a:t>
            </a: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 in the </a:t>
            </a:r>
          </a:p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Indian Boarding Homes Program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91163" y="6514073"/>
            <a:ext cx="5857152" cy="79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COMMON EXPERIENCE COMPENSATION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30168" y="8710538"/>
            <a:ext cx="5579143" cy="523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9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$10,000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9618049" y="7480847"/>
            <a:ext cx="490536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842362" y="9734678"/>
            <a:ext cx="4359886" cy="229449"/>
            <a:chOff x="0" y="0"/>
            <a:chExt cx="5813182" cy="3059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77088" y="1864935"/>
            <a:ext cx="6485303" cy="7588385"/>
            <a:chOff x="0" y="0"/>
            <a:chExt cx="2114988" cy="2474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988" cy="2474725"/>
            </a:xfrm>
            <a:custGeom>
              <a:avLst/>
              <a:gdLst/>
              <a:ahLst/>
              <a:cxnLst/>
              <a:rect l="l" t="t" r="r" b="b"/>
              <a:pathLst>
                <a:path w="2114988" h="2474725">
                  <a:moveTo>
                    <a:pt x="0" y="0"/>
                  </a:moveTo>
                  <a:lnTo>
                    <a:pt x="2114988" y="0"/>
                  </a:lnTo>
                  <a:lnTo>
                    <a:pt x="2114988" y="2474725"/>
                  </a:lnTo>
                  <a:lnTo>
                    <a:pt x="0" y="2474725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125609" y="1776508"/>
            <a:ext cx="5224188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2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81162" y="7679663"/>
            <a:ext cx="5579143" cy="77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Depending on the harm, </a:t>
            </a:r>
          </a:p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compensation will range.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91163" y="6456882"/>
            <a:ext cx="5857152" cy="79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ADDITIONAL COMPENSATION </a:t>
            </a:r>
          </a:p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 HARMS SUFFERED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30168" y="8714132"/>
            <a:ext cx="5579143" cy="523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9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$10,000 to $200,000</a:t>
            </a:r>
          </a:p>
        </p:txBody>
      </p:sp>
      <p:sp>
        <p:nvSpPr>
          <p:cNvPr id="8" name="Freeform 8"/>
          <p:cNvSpPr/>
          <p:nvPr/>
        </p:nvSpPr>
        <p:spPr>
          <a:xfrm>
            <a:off x="8677088" y="1864935"/>
            <a:ext cx="6485303" cy="4320833"/>
          </a:xfrm>
          <a:custGeom>
            <a:avLst/>
            <a:gdLst/>
            <a:ahLst/>
            <a:cxnLst/>
            <a:rect l="l" t="t" r="r" b="b"/>
            <a:pathLst>
              <a:path w="6485303" h="4320833">
                <a:moveTo>
                  <a:pt x="0" y="0"/>
                </a:moveTo>
                <a:lnTo>
                  <a:pt x="6485303" y="0"/>
                </a:lnTo>
                <a:lnTo>
                  <a:pt x="6485303" y="4320833"/>
                </a:lnTo>
                <a:lnTo>
                  <a:pt x="0" y="43208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9618049" y="7480847"/>
            <a:ext cx="490536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842362" y="9734678"/>
            <a:ext cx="4359886" cy="229449"/>
            <a:chOff x="0" y="0"/>
            <a:chExt cx="5813182" cy="3059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21009" y="1886212"/>
            <a:ext cx="4905375" cy="6524840"/>
            <a:chOff x="0" y="0"/>
            <a:chExt cx="1599741" cy="2127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921009" y="1886212"/>
            <a:ext cx="4905375" cy="6524840"/>
            <a:chOff x="0" y="0"/>
            <a:chExt cx="1599741" cy="21278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353925" y="1875948"/>
            <a:ext cx="4905375" cy="6524840"/>
            <a:chOff x="0" y="0"/>
            <a:chExt cx="1599741" cy="2127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12353925" y="1875948"/>
            <a:ext cx="4904393" cy="3267552"/>
          </a:xfrm>
          <a:custGeom>
            <a:avLst/>
            <a:gdLst/>
            <a:ahLst/>
            <a:cxnLst/>
            <a:rect l="l" t="t" r="r" b="b"/>
            <a:pathLst>
              <a:path w="4904393" h="3267552">
                <a:moveTo>
                  <a:pt x="0" y="0"/>
                </a:moveTo>
                <a:lnTo>
                  <a:pt x="4904393" y="0"/>
                </a:lnTo>
                <a:lnTo>
                  <a:pt x="4904393" y="3267552"/>
                </a:lnTo>
                <a:lnTo>
                  <a:pt x="0" y="32675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21009" y="1886212"/>
            <a:ext cx="4905375" cy="3270250"/>
          </a:xfrm>
          <a:custGeom>
            <a:avLst/>
            <a:gdLst/>
            <a:ahLst/>
            <a:cxnLst/>
            <a:rect l="l" t="t" r="r" b="b"/>
            <a:pathLst>
              <a:path w="4905375" h="3270250">
                <a:moveTo>
                  <a:pt x="0" y="0"/>
                </a:moveTo>
                <a:lnTo>
                  <a:pt x="4905375" y="0"/>
                </a:lnTo>
                <a:lnTo>
                  <a:pt x="4905375" y="3270250"/>
                </a:lnTo>
                <a:lnTo>
                  <a:pt x="0" y="327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54683" y="1843431"/>
            <a:ext cx="4153621" cy="2506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DETAILS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72401" y="5308349"/>
            <a:ext cx="4202592" cy="438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b="1" spc="758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55448" y="6316702"/>
            <a:ext cx="4202592" cy="79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Category 1 claim form</a:t>
            </a:r>
          </a:p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must </a:t>
            </a:r>
            <a:r>
              <a:rPr lang="en-US" sz="25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be completed first.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196739" y="6037039"/>
            <a:ext cx="4353915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12705317" y="5308349"/>
            <a:ext cx="4202592" cy="438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b="1" spc="758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705317" y="6812657"/>
            <a:ext cx="4202592" cy="130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The Claims Administrator </a:t>
            </a:r>
            <a:r>
              <a:rPr lang="en-US" sz="23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will</a:t>
            </a:r>
            <a:r>
              <a:rPr lang="en-US" sz="23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 cover the cost of a lawyer for Category 2.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05317" y="6281255"/>
            <a:ext cx="4202592" cy="400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This form is not required.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2629164" y="6037039"/>
            <a:ext cx="4353915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842362" y="9734678"/>
            <a:ext cx="4359886" cy="229449"/>
            <a:chOff x="0" y="0"/>
            <a:chExt cx="5813182" cy="3059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93706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>
            <a:hlinkClick r:id="rId2" tooltip="https://claims.boardinghomesclassaction.com/s/category1claimform"/>
          </p:cNvPr>
          <p:cNvSpPr/>
          <p:nvPr/>
        </p:nvSpPr>
        <p:spPr>
          <a:xfrm>
            <a:off x="2182416" y="6301641"/>
            <a:ext cx="3114120" cy="2713177"/>
          </a:xfrm>
          <a:custGeom>
            <a:avLst/>
            <a:gdLst/>
            <a:ahLst/>
            <a:cxnLst/>
            <a:rect l="l" t="t" r="r" b="b"/>
            <a:pathLst>
              <a:path w="3114120" h="2713177">
                <a:moveTo>
                  <a:pt x="0" y="0"/>
                </a:moveTo>
                <a:lnTo>
                  <a:pt x="3114120" y="0"/>
                </a:lnTo>
                <a:lnTo>
                  <a:pt x="3114120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hlinkClick r:id="rId5" tooltip="https://boardinghomesclassaction.com/category-1/"/>
          </p:cNvPr>
          <p:cNvSpPr/>
          <p:nvPr/>
        </p:nvSpPr>
        <p:spPr>
          <a:xfrm>
            <a:off x="8112993" y="6301641"/>
            <a:ext cx="2062015" cy="2713177"/>
          </a:xfrm>
          <a:custGeom>
            <a:avLst/>
            <a:gdLst/>
            <a:ahLst/>
            <a:cxnLst/>
            <a:rect l="l" t="t" r="r" b="b"/>
            <a:pathLst>
              <a:path w="2062015" h="2713177">
                <a:moveTo>
                  <a:pt x="0" y="0"/>
                </a:moveTo>
                <a:lnTo>
                  <a:pt x="2062014" y="0"/>
                </a:lnTo>
                <a:lnTo>
                  <a:pt x="2062014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hlinkClick r:id="rId8" tooltip="mailto:claims@boardinghomesclassaction.com"/>
          </p:cNvPr>
          <p:cNvSpPr/>
          <p:nvPr/>
        </p:nvSpPr>
        <p:spPr>
          <a:xfrm>
            <a:off x="12464734" y="6301641"/>
            <a:ext cx="3446299" cy="2713177"/>
          </a:xfrm>
          <a:custGeom>
            <a:avLst/>
            <a:gdLst/>
            <a:ahLst/>
            <a:cxnLst/>
            <a:rect l="l" t="t" r="r" b="b"/>
            <a:pathLst>
              <a:path w="3446299" h="2713177">
                <a:moveTo>
                  <a:pt x="0" y="0"/>
                </a:moveTo>
                <a:lnTo>
                  <a:pt x="3446299" y="0"/>
                </a:lnTo>
                <a:lnTo>
                  <a:pt x="3446299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219554" y="4791102"/>
            <a:ext cx="4055970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DOWNLOAD </a:t>
            </a:r>
          </a:p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67804" y="4791102"/>
            <a:ext cx="3840158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MAIL REQUEST</a:t>
            </a:r>
          </a:p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 CLAIM FORM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37655" y="4791102"/>
            <a:ext cx="3803641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ONLINE</a:t>
            </a:r>
          </a:p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9757" y="1523472"/>
            <a:ext cx="6375186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TO APPLY 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 COMPENSATION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38633" y="1532997"/>
            <a:ext cx="6092029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There are three ways to obtain a 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claim form. 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098230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2142114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8441" y="4310402"/>
            <a:ext cx="3958399" cy="46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Take Your Time</a:t>
            </a:r>
          </a:p>
        </p:txBody>
      </p:sp>
      <p:sp>
        <p:nvSpPr>
          <p:cNvPr id="3" name="Freeform 3"/>
          <p:cNvSpPr/>
          <p:nvPr/>
        </p:nvSpPr>
        <p:spPr>
          <a:xfrm>
            <a:off x="7121259" y="1028700"/>
            <a:ext cx="10138041" cy="8229600"/>
          </a:xfrm>
          <a:custGeom>
            <a:avLst/>
            <a:gdLst/>
            <a:ahLst/>
            <a:cxnLst/>
            <a:rect l="l" t="t" r="r" b="b"/>
            <a:pathLst>
              <a:path w="10138041" h="8229600">
                <a:moveTo>
                  <a:pt x="0" y="0"/>
                </a:moveTo>
                <a:lnTo>
                  <a:pt x="10138041" y="0"/>
                </a:lnTo>
                <a:lnTo>
                  <a:pt x="101380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96" t="-31403" r="-1859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8441" y="5237833"/>
            <a:ext cx="3958399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Frequently Asked Questions</a:t>
            </a:r>
          </a:p>
        </p:txBody>
      </p:sp>
      <p:sp>
        <p:nvSpPr>
          <p:cNvPr id="5" name="Freeform 5"/>
          <p:cNvSpPr/>
          <p:nvPr/>
        </p:nvSpPr>
        <p:spPr>
          <a:xfrm>
            <a:off x="1582835" y="4386602"/>
            <a:ext cx="479756" cy="479756"/>
          </a:xfrm>
          <a:custGeom>
            <a:avLst/>
            <a:gdLst/>
            <a:ahLst/>
            <a:cxnLst/>
            <a:rect l="l" t="t" r="r" b="b"/>
            <a:pathLst>
              <a:path w="479756" h="479756">
                <a:moveTo>
                  <a:pt x="0" y="0"/>
                </a:moveTo>
                <a:lnTo>
                  <a:pt x="479756" y="0"/>
                </a:lnTo>
                <a:lnTo>
                  <a:pt x="479756" y="479756"/>
                </a:lnTo>
                <a:lnTo>
                  <a:pt x="0" y="4797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82835" y="6690315"/>
            <a:ext cx="429382" cy="479756"/>
          </a:xfrm>
          <a:custGeom>
            <a:avLst/>
            <a:gdLst/>
            <a:ahLst/>
            <a:cxnLst/>
            <a:rect l="l" t="t" r="r" b="b"/>
            <a:pathLst>
              <a:path w="429382" h="479756">
                <a:moveTo>
                  <a:pt x="0" y="0"/>
                </a:moveTo>
                <a:lnTo>
                  <a:pt x="429381" y="0"/>
                </a:lnTo>
                <a:lnTo>
                  <a:pt x="429381" y="479756"/>
                </a:lnTo>
                <a:lnTo>
                  <a:pt x="0" y="4797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82835" y="3128139"/>
            <a:ext cx="4446866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88441" y="6558026"/>
            <a:ext cx="3958399" cy="143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Contact the Claims Administrator for Support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4702" y="5218783"/>
            <a:ext cx="348766" cy="814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6"/>
              </a:lnSpc>
            </a:pPr>
            <a:r>
              <a:rPr lang="en-US" sz="4740">
                <a:solidFill>
                  <a:srgbClr val="F8A018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 TYPES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76665" y="6059194"/>
            <a:ext cx="6134669" cy="7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53400" y="1322099"/>
            <a:ext cx="6732299" cy="7642803"/>
            <a:chOff x="0" y="0"/>
            <a:chExt cx="8976399" cy="1019040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976399" cy="10190404"/>
              <a:chOff x="0" y="0"/>
              <a:chExt cx="1585311" cy="1799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585311" cy="1799715"/>
              </a:xfrm>
              <a:custGeom>
                <a:avLst/>
                <a:gdLst/>
                <a:ahLst/>
                <a:cxnLst/>
                <a:rect l="l" t="t" r="r" b="b"/>
                <a:pathLst>
                  <a:path w="1585311" h="1799715">
                    <a:moveTo>
                      <a:pt x="0" y="0"/>
                    </a:moveTo>
                    <a:lnTo>
                      <a:pt x="1585311" y="0"/>
                    </a:lnTo>
                    <a:lnTo>
                      <a:pt x="1585311" y="1799715"/>
                    </a:lnTo>
                    <a:lnTo>
                      <a:pt x="0" y="1799715"/>
                    </a:lnTo>
                    <a:close/>
                  </a:path>
                </a:pathLst>
              </a:custGeom>
              <a:solidFill>
                <a:srgbClr val="037373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1585311" cy="1809240"/>
              </a:xfrm>
              <a:prstGeom prst="rect">
                <a:avLst/>
              </a:prstGeom>
            </p:spPr>
            <p:txBody>
              <a:bodyPr lIns="65168" tIns="65168" rIns="65168" bIns="65168" rtlCol="0" anchor="ctr"/>
              <a:lstStyle/>
              <a:p>
                <a:pPr algn="ctr">
                  <a:lnSpc>
                    <a:spcPts val="701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02255" y="182498"/>
              <a:ext cx="8547176" cy="9798666"/>
              <a:chOff x="0" y="0"/>
              <a:chExt cx="1936449" cy="22199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936449" cy="2219986"/>
              </a:xfrm>
              <a:custGeom>
                <a:avLst/>
                <a:gdLst/>
                <a:ahLst/>
                <a:cxnLst/>
                <a:rect l="l" t="t" r="r" b="b"/>
                <a:pathLst>
                  <a:path w="1936449" h="2219986">
                    <a:moveTo>
                      <a:pt x="0" y="0"/>
                    </a:moveTo>
                    <a:lnTo>
                      <a:pt x="1936449" y="0"/>
                    </a:lnTo>
                    <a:lnTo>
                      <a:pt x="1936449" y="2219986"/>
                    </a:lnTo>
                    <a:lnTo>
                      <a:pt x="0" y="221998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9525"/>
                <a:ext cx="1936449" cy="22295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01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395514" y="911881"/>
              <a:ext cx="8144362" cy="30655"/>
              <a:chOff x="0" y="0"/>
              <a:chExt cx="6850253" cy="2578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850253" cy="25781"/>
              </a:xfrm>
              <a:custGeom>
                <a:avLst/>
                <a:gdLst/>
                <a:ahLst/>
                <a:cxnLst/>
                <a:rect l="l" t="t" r="r" b="b"/>
                <a:pathLst>
                  <a:path w="6850253" h="25781">
                    <a:moveTo>
                      <a:pt x="0" y="0"/>
                    </a:moveTo>
                    <a:lnTo>
                      <a:pt x="6850253" y="0"/>
                    </a:lnTo>
                    <a:lnTo>
                      <a:pt x="6850253" y="25781"/>
                    </a:lnTo>
                    <a:lnTo>
                      <a:pt x="0" y="25781"/>
                    </a:lnTo>
                    <a:close/>
                  </a:path>
                </a:pathLst>
              </a:custGeom>
              <a:solidFill>
                <a:srgbClr val="027373"/>
              </a:solidFill>
            </p:spPr>
          </p:sp>
        </p:grpSp>
        <p:sp>
          <p:nvSpPr>
            <p:cNvPr id="11" name="Freeform 11"/>
            <p:cNvSpPr/>
            <p:nvPr/>
          </p:nvSpPr>
          <p:spPr>
            <a:xfrm>
              <a:off x="395514" y="345061"/>
              <a:ext cx="2204940" cy="432898"/>
            </a:xfrm>
            <a:custGeom>
              <a:avLst/>
              <a:gdLst/>
              <a:ahLst/>
              <a:cxnLst/>
              <a:rect l="l" t="t" r="r" b="b"/>
              <a:pathLst>
                <a:path w="2204940" h="432898">
                  <a:moveTo>
                    <a:pt x="0" y="0"/>
                  </a:moveTo>
                  <a:lnTo>
                    <a:pt x="2204940" y="0"/>
                  </a:lnTo>
                  <a:lnTo>
                    <a:pt x="2204940" y="432898"/>
                  </a:lnTo>
                  <a:lnTo>
                    <a:pt x="0" y="432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4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320014" y="1914464"/>
              <a:ext cx="8311657" cy="6527079"/>
            </a:xfrm>
            <a:custGeom>
              <a:avLst/>
              <a:gdLst/>
              <a:ahLst/>
              <a:cxnLst/>
              <a:rect l="l" t="t" r="r" b="b"/>
              <a:pathLst>
                <a:path w="8311657" h="6527079">
                  <a:moveTo>
                    <a:pt x="0" y="0"/>
                  </a:moveTo>
                  <a:lnTo>
                    <a:pt x="8311657" y="0"/>
                  </a:lnTo>
                  <a:lnTo>
                    <a:pt x="8311657" y="6527079"/>
                  </a:lnTo>
                  <a:lnTo>
                    <a:pt x="0" y="6527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320014" y="8557063"/>
              <a:ext cx="8311657" cy="1261538"/>
              <a:chOff x="0" y="0"/>
              <a:chExt cx="6990969" cy="106108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500" y="63500"/>
                <a:ext cx="12192" cy="103632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03632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03632"/>
                    </a:lnTo>
                    <a:lnTo>
                      <a:pt x="0" y="10363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3500" y="63500"/>
                <a:ext cx="12192" cy="12192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192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192"/>
                    </a:lnTo>
                    <a:lnTo>
                      <a:pt x="0" y="121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5692" y="63500"/>
                <a:ext cx="6839585" cy="12192"/>
              </a:xfrm>
              <a:custGeom>
                <a:avLst/>
                <a:gdLst/>
                <a:ahLst/>
                <a:cxnLst/>
                <a:rect l="l" t="t" r="r" b="b"/>
                <a:pathLst>
                  <a:path w="6839585" h="12192">
                    <a:moveTo>
                      <a:pt x="0" y="0"/>
                    </a:moveTo>
                    <a:lnTo>
                      <a:pt x="6839585" y="0"/>
                    </a:lnTo>
                    <a:lnTo>
                      <a:pt x="6839585" y="12192"/>
                    </a:lnTo>
                    <a:lnTo>
                      <a:pt x="0" y="121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915277" y="63500"/>
                <a:ext cx="12192" cy="103632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03632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03632"/>
                    </a:lnTo>
                    <a:lnTo>
                      <a:pt x="0" y="10363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915277" y="63500"/>
                <a:ext cx="12192" cy="12192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192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192"/>
                    </a:lnTo>
                    <a:lnTo>
                      <a:pt x="0" y="121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3500" y="167132"/>
                <a:ext cx="12192" cy="818388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818388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818388"/>
                    </a:lnTo>
                    <a:lnTo>
                      <a:pt x="0" y="81838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3500" y="985520"/>
                <a:ext cx="12192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065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065"/>
                    </a:lnTo>
                    <a:lnTo>
                      <a:pt x="0" y="120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3500" y="985520"/>
                <a:ext cx="12192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065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065"/>
                    </a:lnTo>
                    <a:lnTo>
                      <a:pt x="0" y="120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5692" y="985520"/>
                <a:ext cx="6839585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6839585" h="12065">
                    <a:moveTo>
                      <a:pt x="0" y="0"/>
                    </a:moveTo>
                    <a:lnTo>
                      <a:pt x="6839585" y="0"/>
                    </a:lnTo>
                    <a:lnTo>
                      <a:pt x="6839585" y="12065"/>
                    </a:lnTo>
                    <a:lnTo>
                      <a:pt x="0" y="120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915277" y="167132"/>
                <a:ext cx="12192" cy="818388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818388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818388"/>
                    </a:lnTo>
                    <a:lnTo>
                      <a:pt x="0" y="81838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915277" y="985520"/>
                <a:ext cx="12192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065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065"/>
                    </a:lnTo>
                    <a:lnTo>
                      <a:pt x="0" y="120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915277" y="985520"/>
                <a:ext cx="12192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2192" h="12065">
                    <a:moveTo>
                      <a:pt x="0" y="0"/>
                    </a:moveTo>
                    <a:lnTo>
                      <a:pt x="12192" y="0"/>
                    </a:lnTo>
                    <a:lnTo>
                      <a:pt x="12192" y="12065"/>
                    </a:lnTo>
                    <a:lnTo>
                      <a:pt x="0" y="120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190155" y="458733"/>
              <a:ext cx="1137740" cy="205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3"/>
                </a:lnSpc>
              </a:pPr>
              <a:r>
                <a:rPr lang="en-US" sz="888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IBHP – Form A1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1329" y="2100114"/>
              <a:ext cx="8035613" cy="678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37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Canada created the </a:t>
              </a: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Indian Boarding Homes Program</a:t>
              </a: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in the 1950s which removed First Nations and Inuit children from their communities and placed them in private homes for the purpose of attending school.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11329" y="2901291"/>
              <a:ext cx="8056031" cy="1460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The </a:t>
              </a: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Indian Boarding Homes Class Action provides compensation to people placed in these </a:t>
              </a:r>
            </a:p>
            <a:p>
              <a:pPr algn="l">
                <a:lnSpc>
                  <a:spcPts val="491"/>
                </a:lnSpc>
              </a:pP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homes.</a:t>
              </a: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Primary Class Members of the Indian Boarding Homes Class Action are eligible claimants. </a:t>
              </a:r>
            </a:p>
            <a:p>
              <a:pPr algn="l">
                <a:lnSpc>
                  <a:spcPts val="2159"/>
                </a:lnSpc>
              </a:pP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Primary Class Members are individuals who were placed in private homes, during the period of </a:t>
              </a:r>
            </a:p>
            <a:p>
              <a:pPr algn="l">
                <a:lnSpc>
                  <a:spcPts val="515"/>
                </a:lnSpc>
              </a:pP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September 1, 1951 and June 30, 1992, for the purpose of attending school</a:t>
              </a: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, not including </a:t>
              </a:r>
            </a:p>
            <a:p>
              <a:pPr algn="l">
                <a:lnSpc>
                  <a:spcPts val="2159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placements for post-secondary education. Individuals placed after June 30, 1992, are also included if </a:t>
              </a:r>
            </a:p>
            <a:p>
              <a:pPr algn="l">
                <a:lnSpc>
                  <a:spcPts val="515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Canada was responsible for their placement.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1329" y="4484737"/>
              <a:ext cx="8032046" cy="1008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For Primary Class Members who died on or after July 24, 2016, this is the wrong form. The person in </a:t>
              </a:r>
            </a:p>
            <a:p>
              <a:pPr algn="l">
                <a:lnSpc>
                  <a:spcPts val="491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charge of their estate can complete the Estates Forms on their behalf. If the Primary Class Member is </a:t>
              </a:r>
            </a:p>
            <a:p>
              <a:pPr algn="l">
                <a:lnSpc>
                  <a:spcPts val="2183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alive and you are the Personal Representative appointed to manage their affairs, this is the wrong </a:t>
              </a:r>
            </a:p>
            <a:p>
              <a:pPr algn="l">
                <a:lnSpc>
                  <a:spcPts val="491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form. Please complete the Personal Representative Forms. 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11329" y="5615524"/>
              <a:ext cx="5146997" cy="330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Eligible claimants may apply for two categories of compensation: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83114" y="6066688"/>
              <a:ext cx="7203995" cy="565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1. </a:t>
              </a: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Category 1</a:t>
              </a: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- Compensation Claim for Placement in the Indian Boarding Home Program </a:t>
              </a:r>
            </a:p>
            <a:p>
              <a:pPr algn="l">
                <a:lnSpc>
                  <a:spcPts val="491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2. </a:t>
              </a: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Category 2 </a:t>
              </a: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- Compensation Claim for Abuse 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11329" y="6749810"/>
              <a:ext cx="7866065" cy="556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This is an application form for a Category 1 payment. Your first step is to complete this form. </a:t>
              </a:r>
            </a:p>
            <a:p>
              <a:pPr algn="l">
                <a:lnSpc>
                  <a:spcPts val="491"/>
                </a:lnSpc>
              </a:pPr>
              <a:r>
                <a:rPr lang="en-US" sz="98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You can file a Category 2 Claim for Abuse later OR at the same time as this form. 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11329" y="7423645"/>
              <a:ext cx="6118947" cy="330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58"/>
                </a:lnSpc>
              </a:pPr>
              <a:r>
                <a:rPr lang="en-US" sz="98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To learn more about eligibility, relevant dates, and the class action itself, visit: 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669454" y="7769779"/>
              <a:ext cx="3733089" cy="234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98"/>
                </a:lnSpc>
              </a:pPr>
              <a:r>
                <a:rPr lang="en-US" sz="1070" b="1">
                  <a:solidFill>
                    <a:srgbClr val="0000FF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5" tooltip="https://boardinghomesclassaction.com/"/>
                </a:rPr>
                <a:t>https://boardinghomesclassaction.com/</a:t>
              </a:r>
              <a:r>
                <a:rPr lang="en-US" sz="107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5" tooltip="https://boardinghomesclassaction.com/"/>
                </a:rPr>
                <a:t> 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098704" y="8749429"/>
              <a:ext cx="4903058" cy="856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3"/>
                </a:lnSpc>
              </a:pPr>
              <a:r>
                <a:rPr lang="en-US" sz="1251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IMPORTANT: The claim application process has a deadline. Claims Deadline: February 22, 2027</a:t>
              </a:r>
              <a:r>
                <a:rPr lang="en-US" sz="125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95514" y="977448"/>
              <a:ext cx="7768199" cy="947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12"/>
                </a:lnSpc>
              </a:pPr>
              <a:r>
                <a:rPr lang="en-US" sz="535">
                  <a:solidFill>
                    <a:srgbClr val="027373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</a:p>
            <a:p>
              <a:pPr algn="l">
                <a:lnSpc>
                  <a:spcPts val="1424"/>
                </a:lnSpc>
              </a:pPr>
              <a:r>
                <a:rPr lang="en-US" sz="1070">
                  <a:solidFill>
                    <a:srgbClr val="027373"/>
                  </a:solidFill>
                  <a:latin typeface="Open Sans"/>
                  <a:ea typeface="Open Sans"/>
                  <a:cs typeface="Open Sans"/>
                  <a:sym typeface="Open Sans"/>
                </a:rPr>
                <a:t>Indian Boarding Homes Class Action </a:t>
              </a:r>
            </a:p>
            <a:p>
              <a:pPr algn="l">
                <a:lnSpc>
                  <a:spcPts val="1665"/>
                </a:lnSpc>
              </a:pPr>
              <a:r>
                <a:rPr lang="en-US" sz="1251" b="1">
                  <a:solidFill>
                    <a:srgbClr val="02737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Category 1 - Compensation for Placement in the Indian Boarding Homes Program Claim Form (Individual)</a:t>
              </a:r>
              <a:r>
                <a:rPr lang="en-US" sz="1251">
                  <a:solidFill>
                    <a:srgbClr val="027373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12938568" y="648636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607557" y="1644690"/>
            <a:ext cx="5159043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 TYPES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07557" y="5143500"/>
            <a:ext cx="5326897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INDIVIDUAL CLAIM FORM (A1)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07557" y="5889963"/>
            <a:ext cx="4753241" cy="143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 A1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Filling out the form for yourself.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76485" y="1269303"/>
            <a:ext cx="6732299" cy="7748394"/>
            <a:chOff x="0" y="0"/>
            <a:chExt cx="8976399" cy="1033119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976399" cy="10331191"/>
              <a:chOff x="0" y="0"/>
              <a:chExt cx="1773116" cy="204072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773116" cy="2040729"/>
              </a:xfrm>
              <a:custGeom>
                <a:avLst/>
                <a:gdLst/>
                <a:ahLst/>
                <a:cxnLst/>
                <a:rect l="l" t="t" r="r" b="b"/>
                <a:pathLst>
                  <a:path w="1773116" h="2040729">
                    <a:moveTo>
                      <a:pt x="0" y="0"/>
                    </a:moveTo>
                    <a:lnTo>
                      <a:pt x="1773116" y="0"/>
                    </a:lnTo>
                    <a:lnTo>
                      <a:pt x="1773116" y="2040729"/>
                    </a:lnTo>
                    <a:lnTo>
                      <a:pt x="0" y="2040729"/>
                    </a:lnTo>
                    <a:close/>
                  </a:path>
                </a:pathLst>
              </a:custGeom>
              <a:solidFill>
                <a:srgbClr val="037373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76200"/>
                <a:ext cx="1773116" cy="2116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82042" y="69025"/>
              <a:ext cx="8812314" cy="10142341"/>
            </a:xfrm>
            <a:custGeom>
              <a:avLst/>
              <a:gdLst/>
              <a:ahLst/>
              <a:cxnLst/>
              <a:rect l="l" t="t" r="r" b="b"/>
              <a:pathLst>
                <a:path w="8812314" h="10142341">
                  <a:moveTo>
                    <a:pt x="0" y="0"/>
                  </a:moveTo>
                  <a:lnTo>
                    <a:pt x="8812314" y="0"/>
                  </a:lnTo>
                  <a:lnTo>
                    <a:pt x="8812314" y="10142341"/>
                  </a:lnTo>
                  <a:lnTo>
                    <a:pt x="0" y="10142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6313" t="-13789" r="-80253" b="-8518"/>
              </a:stretch>
            </a:blipFill>
            <a:ln w="38100" cap="sq">
              <a:solidFill>
                <a:srgbClr val="037373"/>
              </a:solidFill>
              <a:prstDash val="solid"/>
              <a:miter/>
            </a:ln>
          </p:spPr>
        </p:sp>
      </p:grpSp>
      <p:sp>
        <p:nvSpPr>
          <p:cNvPr id="7" name="Freeform 7"/>
          <p:cNvSpPr/>
          <p:nvPr/>
        </p:nvSpPr>
        <p:spPr>
          <a:xfrm>
            <a:off x="12938568" y="648636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07557" y="1644690"/>
            <a:ext cx="5159043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 TYPES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5143500"/>
            <a:ext cx="5159043" cy="83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 REPRESENTATIVE FORM (B1)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6187551"/>
            <a:ext cx="4753241" cy="192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 B1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Filling out the form for someone without the mental capacity to do it themselves.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76485" y="1369250"/>
            <a:ext cx="6732299" cy="7546847"/>
            <a:chOff x="0" y="0"/>
            <a:chExt cx="1773116" cy="19876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73116" cy="1987647"/>
            </a:xfrm>
            <a:custGeom>
              <a:avLst/>
              <a:gdLst/>
              <a:ahLst/>
              <a:cxnLst/>
              <a:rect l="l" t="t" r="r" b="b"/>
              <a:pathLst>
                <a:path w="1773116" h="1987647">
                  <a:moveTo>
                    <a:pt x="0" y="0"/>
                  </a:moveTo>
                  <a:lnTo>
                    <a:pt x="1773116" y="0"/>
                  </a:lnTo>
                  <a:lnTo>
                    <a:pt x="1773116" y="1987647"/>
                  </a:lnTo>
                  <a:lnTo>
                    <a:pt x="0" y="1987647"/>
                  </a:lnTo>
                  <a:close/>
                </a:path>
              </a:pathLst>
            </a:custGeom>
            <a:solidFill>
              <a:srgbClr val="0373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773116" cy="2063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32127" y="1451156"/>
            <a:ext cx="6621014" cy="7384688"/>
          </a:xfrm>
          <a:custGeom>
            <a:avLst/>
            <a:gdLst/>
            <a:ahLst/>
            <a:cxnLst/>
            <a:rect l="l" t="t" r="r" b="b"/>
            <a:pathLst>
              <a:path w="6621014" h="7384688">
                <a:moveTo>
                  <a:pt x="0" y="0"/>
                </a:moveTo>
                <a:lnTo>
                  <a:pt x="6621014" y="0"/>
                </a:lnTo>
                <a:lnTo>
                  <a:pt x="6621014" y="7384688"/>
                </a:lnTo>
                <a:lnTo>
                  <a:pt x="0" y="7384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656" t="-17085" r="-79513" b="-8311"/>
            </a:stretch>
          </a:blipFill>
          <a:ln w="38100" cap="sq">
            <a:solidFill>
              <a:srgbClr val="037373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2938568" y="648636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16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 TYPES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5143500"/>
            <a:ext cx="5159043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ESTATE FORM (C1)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6187551"/>
            <a:ext cx="4753241" cy="192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CLAIM FORM C1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Filling out the form for someone who has passed away.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9586" y="6060828"/>
            <a:ext cx="14328827" cy="7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CLAIMANT INFORMATION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077141" y="3140695"/>
            <a:ext cx="11324512" cy="6163505"/>
          </a:xfrm>
          <a:custGeom>
            <a:avLst/>
            <a:gdLst/>
            <a:ahLst/>
            <a:cxnLst/>
            <a:rect l="l" t="t" r="r" b="b"/>
            <a:pathLst>
              <a:path w="11324512" h="6163505">
                <a:moveTo>
                  <a:pt x="0" y="0"/>
                </a:moveTo>
                <a:lnTo>
                  <a:pt x="11324512" y="0"/>
                </a:lnTo>
                <a:lnTo>
                  <a:pt x="11324512" y="6163504"/>
                </a:lnTo>
                <a:lnTo>
                  <a:pt x="0" y="61635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10" name="Freeform 10"/>
          <p:cNvSpPr/>
          <p:nvPr/>
        </p:nvSpPr>
        <p:spPr>
          <a:xfrm>
            <a:off x="3075293" y="58224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5" y="0"/>
                </a:lnTo>
                <a:lnTo>
                  <a:pt x="2644575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5" name="Freeform 5" descr="Front Face of Secure Indian Status Card (Canadian)"/>
          <p:cNvSpPr/>
          <p:nvPr/>
        </p:nvSpPr>
        <p:spPr>
          <a:xfrm>
            <a:off x="5327852" y="3150942"/>
            <a:ext cx="7544053" cy="4836778"/>
          </a:xfrm>
          <a:custGeom>
            <a:avLst/>
            <a:gdLst/>
            <a:ahLst/>
            <a:cxnLst/>
            <a:rect l="l" t="t" r="r" b="b"/>
            <a:pathLst>
              <a:path w="7544053" h="4836778">
                <a:moveTo>
                  <a:pt x="0" y="0"/>
                </a:moveTo>
                <a:lnTo>
                  <a:pt x="7544053" y="0"/>
                </a:lnTo>
                <a:lnTo>
                  <a:pt x="7544053" y="4836778"/>
                </a:lnTo>
                <a:lnTo>
                  <a:pt x="0" y="48367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23175" y="6601347"/>
            <a:ext cx="7878512" cy="2961701"/>
          </a:xfrm>
          <a:custGeom>
            <a:avLst/>
            <a:gdLst/>
            <a:ahLst/>
            <a:cxnLst/>
            <a:rect l="l" t="t" r="r" b="b"/>
            <a:pathLst>
              <a:path w="7878512" h="2961701">
                <a:moveTo>
                  <a:pt x="0" y="0"/>
                </a:moveTo>
                <a:lnTo>
                  <a:pt x="7878512" y="0"/>
                </a:lnTo>
                <a:lnTo>
                  <a:pt x="7878512" y="2961701"/>
                </a:lnTo>
                <a:lnTo>
                  <a:pt x="0" y="29617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34487" y="4433025"/>
            <a:ext cx="1777377" cy="880725"/>
          </a:xfrm>
          <a:custGeom>
            <a:avLst/>
            <a:gdLst/>
            <a:ahLst/>
            <a:cxnLst/>
            <a:rect l="l" t="t" r="r" b="b"/>
            <a:pathLst>
              <a:path w="1777377" h="880725">
                <a:moveTo>
                  <a:pt x="0" y="0"/>
                </a:moveTo>
                <a:lnTo>
                  <a:pt x="1777377" y="0"/>
                </a:lnTo>
                <a:lnTo>
                  <a:pt x="1777377" y="880725"/>
                </a:lnTo>
                <a:lnTo>
                  <a:pt x="0" y="880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612" b="-42701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0800000">
            <a:off x="13642955" y="7027713"/>
            <a:ext cx="1750198" cy="264717"/>
          </a:xfrm>
          <a:custGeom>
            <a:avLst/>
            <a:gdLst/>
            <a:ahLst/>
            <a:cxnLst/>
            <a:rect l="l" t="t" r="r" b="b"/>
            <a:pathLst>
              <a:path w="1750198" h="264717">
                <a:moveTo>
                  <a:pt x="0" y="0"/>
                </a:moveTo>
                <a:lnTo>
                  <a:pt x="1750197" y="0"/>
                </a:lnTo>
                <a:lnTo>
                  <a:pt x="1750197" y="264718"/>
                </a:lnTo>
                <a:lnTo>
                  <a:pt x="0" y="2647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884341" y="7025254"/>
            <a:ext cx="2764085" cy="288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6"/>
              </a:lnSpc>
              <a:spcBef>
                <a:spcPct val="0"/>
              </a:spcBef>
            </a:pPr>
            <a:r>
              <a:rPr lang="en-US" sz="203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Mary Jane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84341" y="7738162"/>
            <a:ext cx="2764085" cy="288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6"/>
              </a:lnSpc>
              <a:spcBef>
                <a:spcPct val="0"/>
              </a:spcBef>
            </a:pPr>
            <a:r>
              <a:rPr lang="en-US" sz="203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Doe</a:t>
            </a:r>
          </a:p>
        </p:txBody>
      </p:sp>
      <p:sp>
        <p:nvSpPr>
          <p:cNvPr id="11" name="Freeform 11"/>
          <p:cNvSpPr/>
          <p:nvPr/>
        </p:nvSpPr>
        <p:spPr>
          <a:xfrm rot="-10800000">
            <a:off x="13642955" y="7740622"/>
            <a:ext cx="1750198" cy="264717"/>
          </a:xfrm>
          <a:custGeom>
            <a:avLst/>
            <a:gdLst/>
            <a:ahLst/>
            <a:cxnLst/>
            <a:rect l="l" t="t" r="r" b="b"/>
            <a:pathLst>
              <a:path w="1750198" h="264717">
                <a:moveTo>
                  <a:pt x="0" y="0"/>
                </a:moveTo>
                <a:lnTo>
                  <a:pt x="1750197" y="0"/>
                </a:lnTo>
                <a:lnTo>
                  <a:pt x="1750197" y="264717"/>
                </a:lnTo>
                <a:lnTo>
                  <a:pt x="0" y="2647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6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689330" y="6796873"/>
            <a:ext cx="4959029" cy="1445773"/>
          </a:xfrm>
          <a:custGeom>
            <a:avLst/>
            <a:gdLst/>
            <a:ahLst/>
            <a:cxnLst/>
            <a:rect l="l" t="t" r="r" b="b"/>
            <a:pathLst>
              <a:path w="4959029" h="1445773">
                <a:moveTo>
                  <a:pt x="0" y="0"/>
                </a:moveTo>
                <a:lnTo>
                  <a:pt x="4959029" y="0"/>
                </a:lnTo>
                <a:lnTo>
                  <a:pt x="4959029" y="1445772"/>
                </a:lnTo>
                <a:lnTo>
                  <a:pt x="0" y="14457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4" t="-159947" r="-16934" b="-146973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flipH="1">
            <a:off x="10817856" y="4673392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2644575" y="0"/>
                </a:moveTo>
                <a:lnTo>
                  <a:pt x="0" y="0"/>
                </a:lnTo>
                <a:lnTo>
                  <a:pt x="0" y="399992"/>
                </a:lnTo>
                <a:lnTo>
                  <a:pt x="2644575" y="399992"/>
                </a:lnTo>
                <a:lnTo>
                  <a:pt x="264457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361042" y="3140695"/>
            <a:ext cx="10040611" cy="6259972"/>
          </a:xfrm>
          <a:custGeom>
            <a:avLst/>
            <a:gdLst/>
            <a:ahLst/>
            <a:cxnLst/>
            <a:rect l="l" t="t" r="r" b="b"/>
            <a:pathLst>
              <a:path w="10040611" h="6259972">
                <a:moveTo>
                  <a:pt x="0" y="0"/>
                </a:moveTo>
                <a:lnTo>
                  <a:pt x="10040611" y="0"/>
                </a:lnTo>
                <a:lnTo>
                  <a:pt x="10040611" y="6259971"/>
                </a:lnTo>
                <a:lnTo>
                  <a:pt x="0" y="62599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327852" y="2721608"/>
            <a:ext cx="7560870" cy="1230659"/>
            <a:chOff x="0" y="0"/>
            <a:chExt cx="10081160" cy="164087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0081160" cy="1640878"/>
              <a:chOff x="0" y="0"/>
              <a:chExt cx="3278737" cy="53367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278737" cy="533670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33670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33670"/>
                    </a:lnTo>
                    <a:lnTo>
                      <a:pt x="0" y="533670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76200"/>
                <a:ext cx="3278737" cy="609870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196042" y="186361"/>
              <a:ext cx="9689076" cy="1206142"/>
            </a:xfrm>
            <a:custGeom>
              <a:avLst/>
              <a:gdLst/>
              <a:ahLst/>
              <a:cxnLst/>
              <a:rect l="l" t="t" r="r" b="b"/>
              <a:pathLst>
                <a:path w="9689076" h="1206142">
                  <a:moveTo>
                    <a:pt x="0" y="0"/>
                  </a:moveTo>
                  <a:lnTo>
                    <a:pt x="9689076" y="0"/>
                  </a:lnTo>
                  <a:lnTo>
                    <a:pt x="9689076" y="1206142"/>
                  </a:lnTo>
                  <a:lnTo>
                    <a:pt x="0" y="1206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80" t="-18310" r="-5671" b="-416338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07557" y="2721608"/>
            <a:ext cx="2975013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327852" y="4254121"/>
            <a:ext cx="7560870" cy="1889311"/>
            <a:chOff x="0" y="0"/>
            <a:chExt cx="10081160" cy="2519082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081160" cy="2519082"/>
              <a:chOff x="0" y="0"/>
              <a:chExt cx="3278737" cy="81929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278737" cy="819291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819291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819291"/>
                    </a:lnTo>
                    <a:lnTo>
                      <a:pt x="0" y="819291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3278737" cy="895491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196042" y="186361"/>
              <a:ext cx="9689076" cy="2127885"/>
            </a:xfrm>
            <a:custGeom>
              <a:avLst/>
              <a:gdLst/>
              <a:ahLst/>
              <a:cxnLst/>
              <a:rect l="l" t="t" r="r" b="b"/>
              <a:pathLst>
                <a:path w="9689076" h="2127885">
                  <a:moveTo>
                    <a:pt x="0" y="0"/>
                  </a:moveTo>
                  <a:lnTo>
                    <a:pt x="9689076" y="0"/>
                  </a:lnTo>
                  <a:lnTo>
                    <a:pt x="9689076" y="2127885"/>
                  </a:lnTo>
                  <a:lnTo>
                    <a:pt x="0" y="2127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6" t="-65720" r="-5465" b="-137333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5327852" y="6445286"/>
            <a:ext cx="7560870" cy="1275567"/>
            <a:chOff x="0" y="0"/>
            <a:chExt cx="10081160" cy="1700756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081160" cy="1700756"/>
              <a:chOff x="0" y="0"/>
              <a:chExt cx="3278737" cy="55314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278737" cy="553144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53144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53144"/>
                    </a:lnTo>
                    <a:lnTo>
                      <a:pt x="0" y="553144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76200"/>
                <a:ext cx="3278737" cy="629344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196042" y="186361"/>
              <a:ext cx="9689076" cy="1301104"/>
            </a:xfrm>
            <a:custGeom>
              <a:avLst/>
              <a:gdLst/>
              <a:ahLst/>
              <a:cxnLst/>
              <a:rect l="l" t="t" r="r" b="b"/>
              <a:pathLst>
                <a:path w="9689076" h="1301104">
                  <a:moveTo>
                    <a:pt x="0" y="0"/>
                  </a:moveTo>
                  <a:lnTo>
                    <a:pt x="9689076" y="0"/>
                  </a:lnTo>
                  <a:lnTo>
                    <a:pt x="9689076" y="1301104"/>
                  </a:lnTo>
                  <a:lnTo>
                    <a:pt x="0" y="1301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98" t="-267019" r="-5053" b="-128608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5327852" y="7982733"/>
            <a:ext cx="7560870" cy="1275567"/>
            <a:chOff x="0" y="0"/>
            <a:chExt cx="10081160" cy="1700756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0081160" cy="1700756"/>
              <a:chOff x="0" y="0"/>
              <a:chExt cx="3278737" cy="55314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3278737" cy="553144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53144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53144"/>
                    </a:lnTo>
                    <a:lnTo>
                      <a:pt x="0" y="553144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85725"/>
                <a:ext cx="3278737" cy="6388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00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196042" y="186361"/>
              <a:ext cx="9689076" cy="1301104"/>
            </a:xfrm>
            <a:custGeom>
              <a:avLst/>
              <a:gdLst/>
              <a:ahLst/>
              <a:cxnLst/>
              <a:rect l="l" t="t" r="r" b="b"/>
              <a:pathLst>
                <a:path w="9689076" h="1301104">
                  <a:moveTo>
                    <a:pt x="0" y="0"/>
                  </a:moveTo>
                  <a:lnTo>
                    <a:pt x="9689076" y="0"/>
                  </a:lnTo>
                  <a:lnTo>
                    <a:pt x="9689076" y="1301104"/>
                  </a:lnTo>
                  <a:lnTo>
                    <a:pt x="0" y="1301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16" t="-362128" r="-4435" b="-33499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7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408819" y="3140695"/>
            <a:ext cx="8952774" cy="6202994"/>
          </a:xfrm>
          <a:custGeom>
            <a:avLst/>
            <a:gdLst/>
            <a:ahLst/>
            <a:cxnLst/>
            <a:rect l="l" t="t" r="r" b="b"/>
            <a:pathLst>
              <a:path w="8952774" h="6202994">
                <a:moveTo>
                  <a:pt x="0" y="0"/>
                </a:moveTo>
                <a:lnTo>
                  <a:pt x="8952775" y="0"/>
                </a:lnTo>
                <a:lnTo>
                  <a:pt x="8952775" y="6202993"/>
                </a:lnTo>
                <a:lnTo>
                  <a:pt x="0" y="6202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682724" y="4961277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092284" y="3140695"/>
            <a:ext cx="10972800" cy="5141541"/>
          </a:xfrm>
          <a:custGeom>
            <a:avLst/>
            <a:gdLst/>
            <a:ahLst/>
            <a:cxnLst/>
            <a:rect l="l" t="t" r="r" b="b"/>
            <a:pathLst>
              <a:path w="10972800" h="5141541">
                <a:moveTo>
                  <a:pt x="0" y="0"/>
                </a:moveTo>
                <a:lnTo>
                  <a:pt x="10972800" y="0"/>
                </a:lnTo>
                <a:lnTo>
                  <a:pt x="10972800" y="5141540"/>
                </a:lnTo>
                <a:lnTo>
                  <a:pt x="0" y="51415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67705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8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3467705" y="4913652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88586" y="4102464"/>
            <a:ext cx="12564227" cy="2082072"/>
          </a:xfrm>
          <a:custGeom>
            <a:avLst/>
            <a:gdLst/>
            <a:ahLst/>
            <a:cxnLst/>
            <a:rect l="l" t="t" r="r" b="b"/>
            <a:pathLst>
              <a:path w="12564227" h="2082072">
                <a:moveTo>
                  <a:pt x="0" y="0"/>
                </a:moveTo>
                <a:lnTo>
                  <a:pt x="12564227" y="0"/>
                </a:lnTo>
                <a:lnTo>
                  <a:pt x="12564227" y="2082072"/>
                </a:lnTo>
                <a:lnTo>
                  <a:pt x="0" y="208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8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058174" y="3140695"/>
            <a:ext cx="11824413" cy="5174132"/>
          </a:xfrm>
          <a:custGeom>
            <a:avLst/>
            <a:gdLst/>
            <a:ahLst/>
            <a:cxnLst/>
            <a:rect l="l" t="t" r="r" b="b"/>
            <a:pathLst>
              <a:path w="11824413" h="5174132">
                <a:moveTo>
                  <a:pt x="0" y="0"/>
                </a:moveTo>
                <a:lnTo>
                  <a:pt x="11824413" y="0"/>
                </a:lnTo>
                <a:lnTo>
                  <a:pt x="11824413" y="5174132"/>
                </a:lnTo>
                <a:lnTo>
                  <a:pt x="0" y="5174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67705" y="5545538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8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9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064362" y="3771981"/>
            <a:ext cx="10194938" cy="5486319"/>
          </a:xfrm>
          <a:custGeom>
            <a:avLst/>
            <a:gdLst/>
            <a:ahLst/>
            <a:cxnLst/>
            <a:rect l="l" t="t" r="r" b="b"/>
            <a:pathLst>
              <a:path w="10194938" h="5486319">
                <a:moveTo>
                  <a:pt x="0" y="0"/>
                </a:moveTo>
                <a:lnTo>
                  <a:pt x="10194938" y="0"/>
                </a:lnTo>
                <a:lnTo>
                  <a:pt x="10194938" y="5486319"/>
                </a:lnTo>
                <a:lnTo>
                  <a:pt x="0" y="5486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 descr="Front Face of Secure Indian Status Card (Canadian)"/>
          <p:cNvSpPr/>
          <p:nvPr/>
        </p:nvSpPr>
        <p:spPr>
          <a:xfrm>
            <a:off x="1607557" y="4761392"/>
            <a:ext cx="5229122" cy="3352588"/>
          </a:xfrm>
          <a:custGeom>
            <a:avLst/>
            <a:gdLst/>
            <a:ahLst/>
            <a:cxnLst/>
            <a:rect l="l" t="t" r="r" b="b"/>
            <a:pathLst>
              <a:path w="5229122" h="3352588">
                <a:moveTo>
                  <a:pt x="0" y="0"/>
                </a:moveTo>
                <a:lnTo>
                  <a:pt x="5229122" y="0"/>
                </a:lnTo>
                <a:lnTo>
                  <a:pt x="5229122" y="3352588"/>
                </a:lnTo>
                <a:lnTo>
                  <a:pt x="0" y="3352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203370" y="5289727"/>
            <a:ext cx="1567324" cy="438782"/>
          </a:xfrm>
          <a:custGeom>
            <a:avLst/>
            <a:gdLst/>
            <a:ahLst/>
            <a:cxnLst/>
            <a:rect l="l" t="t" r="r" b="b"/>
            <a:pathLst>
              <a:path w="1567324" h="438782">
                <a:moveTo>
                  <a:pt x="0" y="0"/>
                </a:moveTo>
                <a:lnTo>
                  <a:pt x="1567323" y="0"/>
                </a:lnTo>
                <a:lnTo>
                  <a:pt x="1567323" y="438781"/>
                </a:lnTo>
                <a:lnTo>
                  <a:pt x="0" y="4387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31396" r="-5434" b="-146158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3203370" y="7494056"/>
            <a:ext cx="2603654" cy="319240"/>
          </a:xfrm>
          <a:custGeom>
            <a:avLst/>
            <a:gdLst/>
            <a:ahLst/>
            <a:cxnLst/>
            <a:rect l="l" t="t" r="r" b="b"/>
            <a:pathLst>
              <a:path w="2603654" h="319240">
                <a:moveTo>
                  <a:pt x="0" y="0"/>
                </a:moveTo>
                <a:lnTo>
                  <a:pt x="2603654" y="0"/>
                </a:lnTo>
                <a:lnTo>
                  <a:pt x="2603654" y="319240"/>
                </a:lnTo>
                <a:lnTo>
                  <a:pt x="0" y="3192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65320" b="-352302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10226839" y="5143500"/>
            <a:ext cx="6062069" cy="1062094"/>
          </a:xfrm>
          <a:custGeom>
            <a:avLst/>
            <a:gdLst/>
            <a:ahLst/>
            <a:cxnLst/>
            <a:rect l="l" t="t" r="r" b="b"/>
            <a:pathLst>
              <a:path w="6062069" h="1062094">
                <a:moveTo>
                  <a:pt x="0" y="0"/>
                </a:moveTo>
                <a:lnTo>
                  <a:pt x="6062068" y="0"/>
                </a:lnTo>
                <a:lnTo>
                  <a:pt x="6062068" y="1062094"/>
                </a:lnTo>
                <a:lnTo>
                  <a:pt x="0" y="106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24911" b="-247284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-10800000">
            <a:off x="11720870" y="5524526"/>
            <a:ext cx="1742305" cy="263524"/>
          </a:xfrm>
          <a:custGeom>
            <a:avLst/>
            <a:gdLst/>
            <a:ahLst/>
            <a:cxnLst/>
            <a:rect l="l" t="t" r="r" b="b"/>
            <a:pathLst>
              <a:path w="1742305" h="263524">
                <a:moveTo>
                  <a:pt x="0" y="0"/>
                </a:moveTo>
                <a:lnTo>
                  <a:pt x="1742305" y="0"/>
                </a:lnTo>
                <a:lnTo>
                  <a:pt x="1742305" y="263524"/>
                </a:lnTo>
                <a:lnTo>
                  <a:pt x="0" y="26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226839" y="6239680"/>
            <a:ext cx="6062069" cy="1062094"/>
          </a:xfrm>
          <a:custGeom>
            <a:avLst/>
            <a:gdLst/>
            <a:ahLst/>
            <a:cxnLst/>
            <a:rect l="l" t="t" r="r" b="b"/>
            <a:pathLst>
              <a:path w="6062069" h="1062094">
                <a:moveTo>
                  <a:pt x="0" y="0"/>
                </a:moveTo>
                <a:lnTo>
                  <a:pt x="6062068" y="0"/>
                </a:lnTo>
                <a:lnTo>
                  <a:pt x="6062068" y="1062094"/>
                </a:lnTo>
                <a:lnTo>
                  <a:pt x="0" y="106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24911" b="-247284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 rot="-10800000">
            <a:off x="11720870" y="6638966"/>
            <a:ext cx="1742305" cy="263524"/>
          </a:xfrm>
          <a:custGeom>
            <a:avLst/>
            <a:gdLst/>
            <a:ahLst/>
            <a:cxnLst/>
            <a:rect l="l" t="t" r="r" b="b"/>
            <a:pathLst>
              <a:path w="1742305" h="263524">
                <a:moveTo>
                  <a:pt x="0" y="0"/>
                </a:moveTo>
                <a:lnTo>
                  <a:pt x="1742305" y="0"/>
                </a:lnTo>
                <a:lnTo>
                  <a:pt x="1742305" y="263523"/>
                </a:lnTo>
                <a:lnTo>
                  <a:pt x="0" y="2635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4902884" y="5224502"/>
            <a:ext cx="6684636" cy="750069"/>
            <a:chOff x="0" y="0"/>
            <a:chExt cx="8912847" cy="100009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0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 dirty="0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17641" y="200028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 dirty="0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49991" y="6470703"/>
            <a:ext cx="5637529" cy="1482997"/>
            <a:chOff x="0" y="0"/>
            <a:chExt cx="7516705" cy="1977329"/>
          </a:xfrm>
        </p:grpSpPr>
        <p:sp>
          <p:nvSpPr>
            <p:cNvPr id="21" name="TextBox 21"/>
            <p:cNvSpPr txBox="1"/>
            <p:nvPr/>
          </p:nvSpPr>
          <p:spPr>
            <a:xfrm>
              <a:off x="0" y="1177265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 dirty="0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21499" y="0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#2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3864653" y="4779054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1" y="0"/>
                </a:lnTo>
                <a:lnTo>
                  <a:pt x="2409561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9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9" name="Freeform 9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640711" y="3140695"/>
            <a:ext cx="10618589" cy="5953775"/>
          </a:xfrm>
          <a:custGeom>
            <a:avLst/>
            <a:gdLst/>
            <a:ahLst/>
            <a:cxnLst/>
            <a:rect l="l" t="t" r="r" b="b"/>
            <a:pathLst>
              <a:path w="10618589" h="5953775">
                <a:moveTo>
                  <a:pt x="0" y="0"/>
                </a:moveTo>
                <a:lnTo>
                  <a:pt x="10618589" y="0"/>
                </a:lnTo>
                <a:lnTo>
                  <a:pt x="10618589" y="5953775"/>
                </a:lnTo>
                <a:lnTo>
                  <a:pt x="0" y="5953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864653" y="7029612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1" y="0"/>
                </a:lnTo>
                <a:lnTo>
                  <a:pt x="2409561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PAYMENT INFORMATION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3467705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27852" y="4102464"/>
            <a:ext cx="12588942" cy="2605167"/>
          </a:xfrm>
          <a:custGeom>
            <a:avLst/>
            <a:gdLst/>
            <a:ahLst/>
            <a:cxnLst/>
            <a:rect l="l" t="t" r="r" b="b"/>
            <a:pathLst>
              <a:path w="12588942" h="2605167">
                <a:moveTo>
                  <a:pt x="0" y="0"/>
                </a:moveTo>
                <a:lnTo>
                  <a:pt x="12588942" y="0"/>
                </a:lnTo>
                <a:lnTo>
                  <a:pt x="12588942" y="2605167"/>
                </a:lnTo>
                <a:lnTo>
                  <a:pt x="0" y="26051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10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10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66600" y="3140695"/>
            <a:ext cx="10963426" cy="5859473"/>
          </a:xfrm>
          <a:custGeom>
            <a:avLst/>
            <a:gdLst/>
            <a:ahLst/>
            <a:cxnLst/>
            <a:rect l="l" t="t" r="r" b="b"/>
            <a:pathLst>
              <a:path w="10963426" h="5859473">
                <a:moveTo>
                  <a:pt x="0" y="0"/>
                </a:moveTo>
                <a:lnTo>
                  <a:pt x="10963425" y="0"/>
                </a:lnTo>
                <a:lnTo>
                  <a:pt x="10963425" y="5859472"/>
                </a:lnTo>
                <a:lnTo>
                  <a:pt x="0" y="5859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8957" y="4957291"/>
            <a:ext cx="5601540" cy="2022463"/>
          </a:xfrm>
          <a:custGeom>
            <a:avLst/>
            <a:gdLst/>
            <a:ahLst/>
            <a:cxnLst/>
            <a:rect l="l" t="t" r="r" b="b"/>
            <a:pathLst>
              <a:path w="5601540" h="2022463">
                <a:moveTo>
                  <a:pt x="0" y="0"/>
                </a:moveTo>
                <a:lnTo>
                  <a:pt x="5601540" y="0"/>
                </a:lnTo>
                <a:lnTo>
                  <a:pt x="5601540" y="2022463"/>
                </a:lnTo>
                <a:lnTo>
                  <a:pt x="0" y="20224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145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TIME IN THE </a:t>
            </a:r>
          </a:p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BOARDING HOME PROGRAM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12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161972" y="3081465"/>
            <a:ext cx="11334734" cy="5962201"/>
          </a:xfrm>
          <a:custGeom>
            <a:avLst/>
            <a:gdLst/>
            <a:ahLst/>
            <a:cxnLst/>
            <a:rect l="l" t="t" r="r" b="b"/>
            <a:pathLst>
              <a:path w="11334734" h="5962201">
                <a:moveTo>
                  <a:pt x="0" y="0"/>
                </a:moveTo>
                <a:lnTo>
                  <a:pt x="11334733" y="0"/>
                </a:lnTo>
                <a:lnTo>
                  <a:pt x="11334733" y="5962201"/>
                </a:lnTo>
                <a:lnTo>
                  <a:pt x="0" y="5962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34323" y="2721608"/>
            <a:ext cx="11729024" cy="1909096"/>
            <a:chOff x="0" y="0"/>
            <a:chExt cx="15638699" cy="2545462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5638699" cy="2545462"/>
              <a:chOff x="0" y="0"/>
              <a:chExt cx="3278737" cy="53367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278737" cy="533670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33670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33670"/>
                    </a:lnTo>
                    <a:lnTo>
                      <a:pt x="0" y="533670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85725"/>
                <a:ext cx="3278737" cy="6193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00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304115" y="207427"/>
              <a:ext cx="15030468" cy="2130608"/>
            </a:xfrm>
            <a:custGeom>
              <a:avLst/>
              <a:gdLst/>
              <a:ahLst/>
              <a:cxnLst/>
              <a:rect l="l" t="t" r="r" b="b"/>
              <a:pathLst>
                <a:path w="15030468" h="2130608">
                  <a:moveTo>
                    <a:pt x="0" y="0"/>
                  </a:moveTo>
                  <a:lnTo>
                    <a:pt x="15030468" y="0"/>
                  </a:lnTo>
                  <a:lnTo>
                    <a:pt x="15030468" y="2130608"/>
                  </a:lnTo>
                  <a:lnTo>
                    <a:pt x="0" y="2130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59" t="-7258" r="-1173" b="-275070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07557" y="2721608"/>
            <a:ext cx="2579521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12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834323" y="4807366"/>
            <a:ext cx="11729024" cy="4072913"/>
            <a:chOff x="0" y="0"/>
            <a:chExt cx="15638699" cy="543055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5638699" cy="5430550"/>
              <a:chOff x="0" y="0"/>
              <a:chExt cx="3278737" cy="113854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278737" cy="1138544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1138544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1138544"/>
                    </a:lnTo>
                    <a:lnTo>
                      <a:pt x="0" y="1138544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85725"/>
                <a:ext cx="3278737" cy="12242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00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286646" y="240354"/>
              <a:ext cx="15108087" cy="4875792"/>
            </a:xfrm>
            <a:custGeom>
              <a:avLst/>
              <a:gdLst/>
              <a:ahLst/>
              <a:cxnLst/>
              <a:rect l="l" t="t" r="r" b="b"/>
              <a:pathLst>
                <a:path w="15108087" h="4875792">
                  <a:moveTo>
                    <a:pt x="0" y="0"/>
                  </a:moveTo>
                  <a:lnTo>
                    <a:pt x="15108087" y="0"/>
                  </a:lnTo>
                  <a:lnTo>
                    <a:pt x="15108087" y="4875791"/>
                  </a:lnTo>
                  <a:lnTo>
                    <a:pt x="0" y="4875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9" t="-50800" r="-1231" b="-19199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13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691123" y="3140695"/>
            <a:ext cx="9216480" cy="6117605"/>
          </a:xfrm>
          <a:custGeom>
            <a:avLst/>
            <a:gdLst/>
            <a:ahLst/>
            <a:cxnLst/>
            <a:rect l="l" t="t" r="r" b="b"/>
            <a:pathLst>
              <a:path w="9216480" h="6117605">
                <a:moveTo>
                  <a:pt x="0" y="0"/>
                </a:moveTo>
                <a:lnTo>
                  <a:pt x="9216480" y="0"/>
                </a:lnTo>
                <a:lnTo>
                  <a:pt x="9216480" y="6117605"/>
                </a:lnTo>
                <a:lnTo>
                  <a:pt x="0" y="6117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67705" y="78110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4" y="0"/>
                </a:lnTo>
                <a:lnTo>
                  <a:pt x="2644574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467705" y="6677244"/>
            <a:ext cx="2644575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(If more than 1 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boarding home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14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68281" y="3140695"/>
            <a:ext cx="9955537" cy="6117605"/>
          </a:xfrm>
          <a:custGeom>
            <a:avLst/>
            <a:gdLst/>
            <a:ahLst/>
            <a:cxnLst/>
            <a:rect l="l" t="t" r="r" b="b"/>
            <a:pathLst>
              <a:path w="9955537" h="6117605">
                <a:moveTo>
                  <a:pt x="0" y="0"/>
                </a:moveTo>
                <a:lnTo>
                  <a:pt x="9955536" y="0"/>
                </a:lnTo>
                <a:lnTo>
                  <a:pt x="9955536" y="6117605"/>
                </a:lnTo>
                <a:lnTo>
                  <a:pt x="0" y="6117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67705" y="78110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4" y="0"/>
                </a:lnTo>
                <a:lnTo>
                  <a:pt x="2644574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467705" y="6677244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(If more than 1 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school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D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OUTREACH INFORMATION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57222" y="3081465"/>
            <a:ext cx="9327808" cy="5902971"/>
          </a:xfrm>
          <a:custGeom>
            <a:avLst/>
            <a:gdLst/>
            <a:ahLst/>
            <a:cxnLst/>
            <a:rect l="l" t="t" r="r" b="b"/>
            <a:pathLst>
              <a:path w="9327808" h="5902971">
                <a:moveTo>
                  <a:pt x="0" y="0"/>
                </a:moveTo>
                <a:lnTo>
                  <a:pt x="9327808" y="0"/>
                </a:lnTo>
                <a:lnTo>
                  <a:pt x="9327808" y="5902971"/>
                </a:lnTo>
                <a:lnTo>
                  <a:pt x="0" y="59029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E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AGREEMENT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CATEGORY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2579521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OF CLAIM 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257222" y="3081465"/>
            <a:ext cx="7007686" cy="5902971"/>
          </a:xfrm>
          <a:custGeom>
            <a:avLst/>
            <a:gdLst/>
            <a:ahLst/>
            <a:cxnLst/>
            <a:rect l="l" t="t" r="r" b="b"/>
            <a:pathLst>
              <a:path w="7007686" h="5902971">
                <a:moveTo>
                  <a:pt x="0" y="0"/>
                </a:moveTo>
                <a:lnTo>
                  <a:pt x="7007686" y="0"/>
                </a:lnTo>
                <a:lnTo>
                  <a:pt x="7007686" y="5902971"/>
                </a:lnTo>
                <a:lnTo>
                  <a:pt x="0" y="5902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2835" y="3128139"/>
            <a:ext cx="4446866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SUBMIT CLAIM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82835" y="4309674"/>
            <a:ext cx="3958399" cy="192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If you provided your ID and did not use a lawyer, you can submit your claim.</a:t>
            </a:r>
          </a:p>
        </p:txBody>
      </p:sp>
      <p:sp>
        <p:nvSpPr>
          <p:cNvPr id="4" name="Freeform 4"/>
          <p:cNvSpPr/>
          <p:nvPr/>
        </p:nvSpPr>
        <p:spPr>
          <a:xfrm>
            <a:off x="7121259" y="1028700"/>
            <a:ext cx="10138041" cy="8229600"/>
          </a:xfrm>
          <a:custGeom>
            <a:avLst/>
            <a:gdLst/>
            <a:ahLst/>
            <a:cxnLst/>
            <a:rect l="l" t="t" r="r" b="b"/>
            <a:pathLst>
              <a:path w="10138041" h="8229600">
                <a:moveTo>
                  <a:pt x="0" y="0"/>
                </a:moveTo>
                <a:lnTo>
                  <a:pt x="10138041" y="0"/>
                </a:lnTo>
                <a:lnTo>
                  <a:pt x="101380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2" r="-2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7071" y="3446683"/>
            <a:ext cx="5224188" cy="81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SUBMIT CLAIM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97071" y="4628219"/>
            <a:ext cx="4156864" cy="948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You can submit your claim form four different ways.</a:t>
            </a:r>
          </a:p>
        </p:txBody>
      </p:sp>
      <p:sp>
        <p:nvSpPr>
          <p:cNvPr id="4" name="Freeform 4"/>
          <p:cNvSpPr/>
          <p:nvPr/>
        </p:nvSpPr>
        <p:spPr>
          <a:xfrm>
            <a:off x="7837502" y="1250210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903" r="-1761" b="-21290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837502" y="3322564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532" t="-102761" b="-10239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837502" y="5394918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382" b="-11778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837502" y="7467272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993" r="-71412" b="-1157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608435" y="1523643"/>
            <a:ext cx="3725076" cy="37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Online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08435" y="5695161"/>
            <a:ext cx="4231732" cy="37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08435" y="3577699"/>
            <a:ext cx="4231732" cy="37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Email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08435" y="7749661"/>
            <a:ext cx="4231732" cy="37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08435" y="2034372"/>
            <a:ext cx="4504178" cy="77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www.boardinghomesclassaction.</a:t>
            </a:r>
            <a:endParaRPr lang="en-US" sz="2100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https://boardinghomesclassaction.com/claim-forms/"/>
            </a:endParaRPr>
          </a:p>
          <a:p>
            <a:pPr algn="l">
              <a:lnSpc>
                <a:spcPts val="3150"/>
              </a:lnSpc>
            </a:pPr>
            <a:r>
              <a:rPr lang="en-US" sz="21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com/claim-forms</a:t>
            </a:r>
            <a:r>
              <a:rPr lang="en-US" sz="2100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08434" y="4088428"/>
            <a:ext cx="5231765" cy="377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dirty="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claims@boardinghomesclassaction.com</a:t>
            </a:r>
            <a:endParaRPr lang="en-US" sz="2100" dirty="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4" tooltip="mailto:claims@boardinghomesclassaction.co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608435" y="6205891"/>
            <a:ext cx="5650865" cy="77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Subject:</a:t>
            </a:r>
            <a:r>
              <a:rPr lang="en-US" sz="21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Indian Boarding Homes Class Action</a:t>
            </a:r>
          </a:p>
          <a:p>
            <a:pPr algn="l">
              <a:lnSpc>
                <a:spcPts val="3150"/>
              </a:lnSpc>
            </a:pPr>
            <a:r>
              <a:rPr lang="en-US" sz="21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Fax Number:</a:t>
            </a:r>
            <a:r>
              <a:rPr lang="en-US" sz="21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1-833-912-5047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08435" y="8260391"/>
            <a:ext cx="5383137" cy="1177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Attn:</a:t>
            </a:r>
            <a:r>
              <a:rPr lang="en-US" sz="21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Indian Boarding Homes Class Action</a:t>
            </a:r>
          </a:p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18 York Street, Suite 2500, Toronto, Ontario, Canada, M5J 0B2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1608435" y="1226397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11608435" y="3338335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1608435" y="5386866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1608435" y="7498360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028700" y="9734678"/>
            <a:ext cx="4359886" cy="229449"/>
            <a:chOff x="0" y="0"/>
            <a:chExt cx="5813182" cy="30593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358057" y="-44450"/>
              <a:ext cx="5455125" cy="350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INDIAN BOARDING HOMES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Class Action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375735" y="165492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037373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INDIAN BOARDING HOMES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75735" y="1010113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DF330F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Class Action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2251366"/>
            <a:ext cx="18288000" cy="6082610"/>
            <a:chOff x="0" y="0"/>
            <a:chExt cx="4110010" cy="1366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10010" cy="1366994"/>
            </a:xfrm>
            <a:custGeom>
              <a:avLst/>
              <a:gdLst/>
              <a:ahLst/>
              <a:cxnLst/>
              <a:rect l="l" t="t" r="r" b="b"/>
              <a:pathLst>
                <a:path w="4110010" h="1366994">
                  <a:moveTo>
                    <a:pt x="0" y="0"/>
                  </a:moveTo>
                  <a:lnTo>
                    <a:pt x="4110010" y="0"/>
                  </a:lnTo>
                  <a:lnTo>
                    <a:pt x="4110010" y="1366994"/>
                  </a:lnTo>
                  <a:lnTo>
                    <a:pt x="0" y="1366994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110010" cy="1357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04891" y="2490048"/>
            <a:ext cx="17853405" cy="5605245"/>
          </a:xfrm>
          <a:custGeom>
            <a:avLst/>
            <a:gdLst/>
            <a:ahLst/>
            <a:cxnLst/>
            <a:rect l="l" t="t" r="r" b="b"/>
            <a:pathLst>
              <a:path w="17853405" h="5605245">
                <a:moveTo>
                  <a:pt x="0" y="0"/>
                </a:moveTo>
                <a:lnTo>
                  <a:pt x="17853404" y="0"/>
                </a:lnTo>
                <a:lnTo>
                  <a:pt x="17853404" y="5605245"/>
                </a:lnTo>
                <a:lnTo>
                  <a:pt x="0" y="5605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3679" b="-8405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8505426"/>
            <a:ext cx="7554388" cy="66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THANK YOU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191625"/>
            <a:ext cx="4353988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DF330F"/>
                </a:solidFill>
                <a:latin typeface="Open Sans"/>
                <a:ea typeface="Open Sans"/>
                <a:cs typeface="Open Sans"/>
                <a:sym typeface="Open Sans"/>
              </a:rPr>
              <a:t>FOR COMING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43F99D584B4645912A9F9209E1A1BC" ma:contentTypeVersion="15" ma:contentTypeDescription="Create a new document." ma:contentTypeScope="" ma:versionID="00dd8ee3d8ac1e3cf9ab8e212f7f8198">
  <xsd:schema xmlns:xsd="http://www.w3.org/2001/XMLSchema" xmlns:xs="http://www.w3.org/2001/XMLSchema" xmlns:p="http://schemas.microsoft.com/office/2006/metadata/properties" xmlns:ns2="d2add886-0fbe-4e00-9e61-d57ce86d3c6d" xmlns:ns3="b8ee4997-ff84-434e-8e20-e50dd0529a34" targetNamespace="http://schemas.microsoft.com/office/2006/metadata/properties" ma:root="true" ma:fieldsID="c81ecba26ffceaf61ed02aa5570d0e20" ns2:_="" ns3:_="">
    <xsd:import namespace="d2add886-0fbe-4e00-9e61-d57ce86d3c6d"/>
    <xsd:import namespace="b8ee4997-ff84-434e-8e20-e50dd0529a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add886-0fbe-4e00-9e61-d57ce86d3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7bde53e-b0a2-4e98-8550-8a152603f3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e4997-ff84-434e-8e20-e50dd0529a3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31b5125-84c3-441d-8bec-99cf4dfc555b}" ma:internalName="TaxCatchAll" ma:showField="CatchAllData" ma:web="b8ee4997-ff84-434e-8e20-e50dd0529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ee4997-ff84-434e-8e20-e50dd0529a34" xsi:nil="true"/>
    <lcf76f155ced4ddcb4097134ff3c332f xmlns="d2add886-0fbe-4e00-9e61-d57ce86d3c6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D48C1D-FB4E-428D-8BB5-B36AF6F9F185}"/>
</file>

<file path=customXml/itemProps2.xml><?xml version="1.0" encoding="utf-8"?>
<ds:datastoreItem xmlns:ds="http://schemas.openxmlformats.org/officeDocument/2006/customXml" ds:itemID="{98BEF108-E4F9-4282-9DDD-7E049D6CEDF0}"/>
</file>

<file path=customXml/itemProps3.xml><?xml version="1.0" encoding="utf-8"?>
<ds:datastoreItem xmlns:ds="http://schemas.openxmlformats.org/officeDocument/2006/customXml" ds:itemID="{808B6B0E-0173-49B4-A6B0-E164E0BB3F19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1212</Words>
  <Application>Microsoft Macintosh PowerPoint</Application>
  <PresentationFormat>Custom</PresentationFormat>
  <Paragraphs>261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Dejanire Text Bold</vt:lpstr>
      <vt:lpstr>Open Sans Bold</vt:lpstr>
      <vt:lpstr>Open Sans</vt:lpstr>
      <vt:lpstr>Arial</vt:lpstr>
      <vt:lpstr>Open Sans Italics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Category 1 Claim Form Slide Deck | Indian Boarding Homes</dc:title>
  <cp:lastModifiedBy>Kelli Keyzers</cp:lastModifiedBy>
  <cp:revision>2</cp:revision>
  <dcterms:created xsi:type="dcterms:W3CDTF">2006-08-16T00:00:00Z</dcterms:created>
  <dcterms:modified xsi:type="dcterms:W3CDTF">2025-04-28T18:57:15Z</dcterms:modified>
  <dc:identifier>DAGlggRAMn0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0x0101001643F99D584B4645912A9F9209E1A1BC</vt:lpwstr>
  </property>
</Properties>
</file>